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33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一般的</c:v>
                </c:pt>
              </c:strCache>
            </c:strRef>
          </c:tx>
          <c:spPr>
            <a:ln w="38100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35才</c:v>
                </c:pt>
                <c:pt idx="1">
                  <c:v>45才</c:v>
                </c:pt>
                <c:pt idx="2">
                  <c:v>55才</c:v>
                </c:pt>
                <c:pt idx="3">
                  <c:v>65才</c:v>
                </c:pt>
                <c:pt idx="4">
                  <c:v>75才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</c:v>
                </c:pt>
                <c:pt idx="1">
                  <c:v>14</c:v>
                </c:pt>
                <c:pt idx="2">
                  <c:v>24</c:v>
                </c:pt>
                <c:pt idx="3">
                  <c:v>35</c:v>
                </c:pt>
                <c:pt idx="4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AD-4ABF-A5EF-EB0D62792DC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定期ケアを行っている人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35才</c:v>
                </c:pt>
                <c:pt idx="1">
                  <c:v>45才</c:v>
                </c:pt>
                <c:pt idx="2">
                  <c:v>55才</c:v>
                </c:pt>
                <c:pt idx="3">
                  <c:v>65才</c:v>
                </c:pt>
                <c:pt idx="4">
                  <c:v>75才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13</c:v>
                </c:pt>
                <c:pt idx="1">
                  <c:v>14</c:v>
                </c:pt>
                <c:pt idx="2">
                  <c:v>16</c:v>
                </c:pt>
                <c:pt idx="3">
                  <c:v>18</c:v>
                </c:pt>
                <c:pt idx="4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6AD-4ABF-A5EF-EB0D62792D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1848680"/>
        <c:axId val="311849008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列1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strCache>
                      <c:ptCount val="5"/>
                      <c:pt idx="0">
                        <c:v>35才</c:v>
                      </c:pt>
                      <c:pt idx="1">
                        <c:v>45才</c:v>
                      </c:pt>
                      <c:pt idx="2">
                        <c:v>55才</c:v>
                      </c:pt>
                      <c:pt idx="3">
                        <c:v>65才</c:v>
                      </c:pt>
                      <c:pt idx="4">
                        <c:v>75才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Sheet1!$D$2:$D$6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66AD-4ABF-A5EF-EB0D62792DC1}"/>
                  </c:ext>
                </c:extLst>
              </c15:ser>
            </c15:filteredLineSeries>
          </c:ext>
        </c:extLst>
      </c:lineChart>
      <c:catAx>
        <c:axId val="311848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11849008"/>
        <c:crosses val="autoZero"/>
        <c:auto val="1"/>
        <c:lblAlgn val="ctr"/>
        <c:lblOffset val="100"/>
        <c:noMultiLvlLbl val="0"/>
      </c:catAx>
      <c:valAx>
        <c:axId val="311849008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11848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8950870251825696E-2"/>
          <c:y val="0.95133847378997727"/>
          <c:w val="0.73157957319761546"/>
          <c:h val="3.62586910530495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3B01-C53C-40F0-A549-2ABB0BB7CA18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F070D-1EC2-4FD6-B490-14ED49AE0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097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3B01-C53C-40F0-A549-2ABB0BB7CA18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F070D-1EC2-4FD6-B490-14ED49AE0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3B01-C53C-40F0-A549-2ABB0BB7CA18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F070D-1EC2-4FD6-B490-14ED49AE0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0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3B01-C53C-40F0-A549-2ABB0BB7CA18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F070D-1EC2-4FD6-B490-14ED49AE0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373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3B01-C53C-40F0-A549-2ABB0BB7CA18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F070D-1EC2-4FD6-B490-14ED49AE0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34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3B01-C53C-40F0-A549-2ABB0BB7CA18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F070D-1EC2-4FD6-B490-14ED49AE0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21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3B01-C53C-40F0-A549-2ABB0BB7CA18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F070D-1EC2-4FD6-B490-14ED49AE0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821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3B01-C53C-40F0-A549-2ABB0BB7CA18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F070D-1EC2-4FD6-B490-14ED49AE0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19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3B01-C53C-40F0-A549-2ABB0BB7CA18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F070D-1EC2-4FD6-B490-14ED49AE0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26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3B01-C53C-40F0-A549-2ABB0BB7CA18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F070D-1EC2-4FD6-B490-14ED49AE0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246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3B01-C53C-40F0-A549-2ABB0BB7CA18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F070D-1EC2-4FD6-B490-14ED49AE0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56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63B01-C53C-40F0-A549-2ABB0BB7CA18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F070D-1EC2-4FD6-B490-14ED49AE0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071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7359C2F3-66A6-426C-B3C5-9B21C9D4ABB2}"/>
              </a:ext>
            </a:extLst>
          </p:cNvPr>
          <p:cNvGraphicFramePr/>
          <p:nvPr/>
        </p:nvGraphicFramePr>
        <p:xfrm>
          <a:off x="243349" y="2787445"/>
          <a:ext cx="3760838" cy="7167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453979C-47E5-4B78-8FBF-DDC3C2D31BF3}"/>
              </a:ext>
            </a:extLst>
          </p:cNvPr>
          <p:cNvSpPr txBox="1"/>
          <p:nvPr/>
        </p:nvSpPr>
        <p:spPr>
          <a:xfrm>
            <a:off x="-221225" y="408752"/>
            <a:ext cx="68874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予防歯科で</a:t>
            </a:r>
            <a:endParaRPr kumimoji="1" lang="en-US" altLang="ja-JP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「生涯治療費」</a:t>
            </a:r>
            <a:endParaRPr kumimoji="1" lang="en-US" altLang="ja-JP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を抑えましょう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05867DB-CE3B-473D-B8B3-86215D5B1836}"/>
              </a:ext>
            </a:extLst>
          </p:cNvPr>
          <p:cNvSpPr txBox="1"/>
          <p:nvPr/>
        </p:nvSpPr>
        <p:spPr>
          <a:xfrm>
            <a:off x="1485900" y="2507226"/>
            <a:ext cx="3760838" cy="373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年間総医療費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BFA02B4-6AAE-456F-82BC-DFE3DFA31896}"/>
              </a:ext>
            </a:extLst>
          </p:cNvPr>
          <p:cNvSpPr txBox="1"/>
          <p:nvPr/>
        </p:nvSpPr>
        <p:spPr>
          <a:xfrm>
            <a:off x="376084" y="2668956"/>
            <a:ext cx="11946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（万円）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623155B-AB0E-4EFB-881A-1D233B3FC620}"/>
              </a:ext>
            </a:extLst>
          </p:cNvPr>
          <p:cNvSpPr txBox="1"/>
          <p:nvPr/>
        </p:nvSpPr>
        <p:spPr>
          <a:xfrm>
            <a:off x="3923072" y="6869327"/>
            <a:ext cx="26620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検診を受ける度に費用はかかりますが、虫歯や歯周病を予防、早期発見・早期治療できます。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B70668F-1EEF-49F5-90AD-6CD19F4CA37B}"/>
              </a:ext>
            </a:extLst>
          </p:cNvPr>
          <p:cNvSpPr txBox="1"/>
          <p:nvPr/>
        </p:nvSpPr>
        <p:spPr>
          <a:xfrm>
            <a:off x="4085304" y="3588012"/>
            <a:ext cx="26620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歯が痛くなってから、悪くなってからの治療。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その後も検診を怠ると、数年後に再発し、通院回数も治療費も増加してしまいます。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846C45A-7BBA-42F7-8E70-9982EFABBDEC}"/>
              </a:ext>
            </a:extLst>
          </p:cNvPr>
          <p:cNvSpPr/>
          <p:nvPr/>
        </p:nvSpPr>
        <p:spPr>
          <a:xfrm>
            <a:off x="162232" y="9493046"/>
            <a:ext cx="6327057" cy="212365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48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才で逆転</a:t>
            </a:r>
            <a:endParaRPr kumimoji="1" lang="en-US" altLang="ja-JP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65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才でその差</a:t>
            </a:r>
          </a:p>
        </p:txBody>
      </p:sp>
      <p:sp>
        <p:nvSpPr>
          <p:cNvPr id="16" name="爆発: 8 pt 15">
            <a:extLst>
              <a:ext uri="{FF2B5EF4-FFF2-40B4-BE49-F238E27FC236}">
                <a16:creationId xmlns:a16="http://schemas.microsoft.com/office/drawing/2014/main" id="{E408E624-81A4-4BE7-843B-198DB80D452C}"/>
              </a:ext>
            </a:extLst>
          </p:cNvPr>
          <p:cNvSpPr/>
          <p:nvPr/>
        </p:nvSpPr>
        <p:spPr>
          <a:xfrm>
            <a:off x="3012358" y="10235380"/>
            <a:ext cx="2374490" cy="12492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15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万円</a:t>
            </a:r>
          </a:p>
        </p:txBody>
      </p: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D0BC10C3-757B-4F92-AD66-99A0FB73ACA7}"/>
              </a:ext>
            </a:extLst>
          </p:cNvPr>
          <p:cNvCxnSpPr/>
          <p:nvPr/>
        </p:nvCxnSpPr>
        <p:spPr>
          <a:xfrm>
            <a:off x="2934929" y="4810181"/>
            <a:ext cx="0" cy="2015833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吹き出し: 円形 4">
            <a:extLst>
              <a:ext uri="{FF2B5EF4-FFF2-40B4-BE49-F238E27FC236}">
                <a16:creationId xmlns:a16="http://schemas.microsoft.com/office/drawing/2014/main" id="{49E55EAA-54B5-4B40-BDA0-415B3044B4B9}"/>
              </a:ext>
            </a:extLst>
          </p:cNvPr>
          <p:cNvSpPr/>
          <p:nvPr/>
        </p:nvSpPr>
        <p:spPr>
          <a:xfrm>
            <a:off x="1570703" y="3244646"/>
            <a:ext cx="1364226" cy="1285316"/>
          </a:xfrm>
          <a:prstGeom prst="wedgeEllipseCallout">
            <a:avLst>
              <a:gd name="adj1" fmla="val 45113"/>
              <a:gd name="adj2" fmla="val 6823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65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才でその差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15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万円</a:t>
            </a:r>
          </a:p>
        </p:txBody>
      </p:sp>
      <p:sp>
        <p:nvSpPr>
          <p:cNvPr id="6" name="吹き出し: 円形 5">
            <a:extLst>
              <a:ext uri="{FF2B5EF4-FFF2-40B4-BE49-F238E27FC236}">
                <a16:creationId xmlns:a16="http://schemas.microsoft.com/office/drawing/2014/main" id="{6C90FEC0-B5E2-4131-BE79-FF39B8F691DE}"/>
              </a:ext>
            </a:extLst>
          </p:cNvPr>
          <p:cNvSpPr/>
          <p:nvPr/>
        </p:nvSpPr>
        <p:spPr>
          <a:xfrm>
            <a:off x="973393" y="6096000"/>
            <a:ext cx="910700" cy="850490"/>
          </a:xfrm>
          <a:prstGeom prst="wedgeEllipseCallout">
            <a:avLst>
              <a:gd name="adj1" fmla="val 21274"/>
              <a:gd name="adj2" fmla="val 883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48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才</a:t>
            </a:r>
          </a:p>
        </p:txBody>
      </p:sp>
      <p:sp>
        <p:nvSpPr>
          <p:cNvPr id="14" name="吹き出し: 円形 13">
            <a:extLst>
              <a:ext uri="{FF2B5EF4-FFF2-40B4-BE49-F238E27FC236}">
                <a16:creationId xmlns:a16="http://schemas.microsoft.com/office/drawing/2014/main" id="{D4F1B128-327A-4DB8-9D6D-F18B84B36877}"/>
              </a:ext>
            </a:extLst>
          </p:cNvPr>
          <p:cNvSpPr/>
          <p:nvPr/>
        </p:nvSpPr>
        <p:spPr>
          <a:xfrm>
            <a:off x="4004187" y="2507226"/>
            <a:ext cx="2662084" cy="928845"/>
          </a:xfrm>
          <a:prstGeom prst="wedgeEllipseCallout">
            <a:avLst>
              <a:gd name="adj1" fmla="val -65154"/>
              <a:gd name="adj2" fmla="val 5138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定期健診を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受けていない人</a:t>
            </a:r>
          </a:p>
        </p:txBody>
      </p:sp>
      <p:sp>
        <p:nvSpPr>
          <p:cNvPr id="17" name="吹き出し: 円形 16">
            <a:extLst>
              <a:ext uri="{FF2B5EF4-FFF2-40B4-BE49-F238E27FC236}">
                <a16:creationId xmlns:a16="http://schemas.microsoft.com/office/drawing/2014/main" id="{F37DD414-91B5-4AA5-A785-74E72D16068C}"/>
              </a:ext>
            </a:extLst>
          </p:cNvPr>
          <p:cNvSpPr/>
          <p:nvPr/>
        </p:nvSpPr>
        <p:spPr>
          <a:xfrm>
            <a:off x="3923072" y="5633884"/>
            <a:ext cx="2691579" cy="943897"/>
          </a:xfrm>
          <a:prstGeom prst="wedgeEllipseCallout">
            <a:avLst>
              <a:gd name="adj1" fmla="val -62477"/>
              <a:gd name="adj2" fmla="val 5468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定期健診を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受けている人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BD4197A-D15B-4CC3-BD1A-D20A39E0F6DC}"/>
              </a:ext>
            </a:extLst>
          </p:cNvPr>
          <p:cNvSpPr txBox="1"/>
          <p:nvPr/>
        </p:nvSpPr>
        <p:spPr>
          <a:xfrm>
            <a:off x="5287296" y="10554875"/>
            <a:ext cx="1327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です</a:t>
            </a:r>
          </a:p>
        </p:txBody>
      </p:sp>
    </p:spTree>
    <p:extLst>
      <p:ext uri="{BB962C8B-B14F-4D97-AF65-F5344CB8AC3E}">
        <p14:creationId xmlns:p14="http://schemas.microsoft.com/office/powerpoint/2010/main" val="3047247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108</Words>
  <Application>Microsoft Office PowerPoint</Application>
  <PresentationFormat>ワイド画面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阿部 吉希</dc:creator>
  <cp:lastModifiedBy>阿部 吉希</cp:lastModifiedBy>
  <cp:revision>1</cp:revision>
  <dcterms:created xsi:type="dcterms:W3CDTF">2019-12-09T09:45:12Z</dcterms:created>
  <dcterms:modified xsi:type="dcterms:W3CDTF">2019-12-09T09:46:07Z</dcterms:modified>
</cp:coreProperties>
</file>